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0" r:id="rId2"/>
  </p:sldMasterIdLst>
  <p:notesMasterIdLst>
    <p:notesMasterId r:id="rId21"/>
  </p:notesMasterIdLst>
  <p:sldIdLst>
    <p:sldId id="256" r:id="rId3"/>
    <p:sldId id="258" r:id="rId4"/>
    <p:sldId id="2763" r:id="rId5"/>
    <p:sldId id="2764" r:id="rId6"/>
    <p:sldId id="2765" r:id="rId7"/>
    <p:sldId id="2766" r:id="rId8"/>
    <p:sldId id="284" r:id="rId9"/>
    <p:sldId id="285" r:id="rId10"/>
    <p:sldId id="2767" r:id="rId11"/>
    <p:sldId id="274" r:id="rId12"/>
    <p:sldId id="2768" r:id="rId13"/>
    <p:sldId id="270" r:id="rId14"/>
    <p:sldId id="2769" r:id="rId15"/>
    <p:sldId id="2770" r:id="rId16"/>
    <p:sldId id="2771" r:id="rId17"/>
    <p:sldId id="279" r:id="rId18"/>
    <p:sldId id="283" r:id="rId19"/>
    <p:sldId id="28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87" d="100"/>
          <a:sy n="87" d="100"/>
        </p:scale>
        <p:origin x="2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5E51E-82CB-4D97-8C11-59BAD6AB5EAC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D0796-52D5-4E68-8E33-44B53F5B6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59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4D937-DFFC-EB19-0591-74CCC1F7F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1BEB0C-5181-D21F-750E-553804475D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0FA8A-0B5A-1E41-E355-36449915C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9A9E7-E193-ECA7-5AE7-4587332A8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ED6ED-0570-A5B0-1FE2-37DB7137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344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DC72D-E4D7-4230-2345-0B340BE0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A306FB-F5FE-7ABE-9B15-D3353682FE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918C1-6311-AC88-61D9-EAA11FFD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246A4-8310-1628-3E46-470D7E51C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01CB6-492D-B8AF-FBA8-F316B4A09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02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503943-9BB1-0D15-F61E-AFEEE94EF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FD7949-283E-E25F-66B7-D4281237B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307CA-DF91-3FA1-8D90-62AB646C4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1E42E-5135-BEF8-916E-AB3A0B990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E53DD-86F5-CA19-2123-93A8EBBD4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14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3ADCA-74F9-4EF2-97C9-5CE301737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9F6F4B-6AE7-4635-8E8D-A393055C98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8B262-D54E-4891-8394-A955E69C6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650-CACE-45B1-BEC0-4269BCD05EB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7F869-D7D9-4D19-9E11-163E73A50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6B3DC-FDF5-4691-ACB4-C199C80E0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D448-3BD4-4570-AA67-CED267CB2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89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0E9C4-75A3-4C7D-ADD4-447BE6ADF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1F944-A7DE-443B-A7A8-95FC81386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965F7-BC8D-4630-BE2D-B4003460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650-CACE-45B1-BEC0-4269BCD05EB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0DD63-D8C2-426D-904E-93076C395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52D82-3CEF-48DF-8DA1-11E394E0F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D448-3BD4-4570-AA67-CED267CB2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48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3F412-5FB6-47CB-88A2-F93F4EC10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01678-0DE9-4EFB-99EB-3AF435B91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4944E-E695-4C1D-9D93-537CBCC1F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650-CACE-45B1-BEC0-4269BCD05EB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1F22A-3C4B-41B7-82DA-978A03ECD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FFA90-B906-470F-9F14-1397BACB2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D448-3BD4-4570-AA67-CED267CB2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12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AF4E5-E63F-404D-958C-4E72D3DCC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C2CA6-6DD3-492B-8287-816E71F8D9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DC79C6-F3E8-4DA1-A2ED-045DBA078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B056C2-847D-4961-985C-DDC616E17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650-CACE-45B1-BEC0-4269BCD05EB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C5BDE6-8159-4D0B-B630-B2D9C5A1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566AB-6400-4BF5-9128-51F579EF1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D448-3BD4-4570-AA67-CED267CB2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80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928F-20DC-4262-8FFB-BDBA9B0E1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22DDB-0B4F-4EBF-806C-987040653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B49CC2-1F63-4B78-A37B-F5F1535E4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82F083-1EF6-4326-828A-214CBA6DBC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5F49F6-97E8-4E6E-9231-AA075DC0E8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874C83-C74A-4377-A481-D62FE54AC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650-CACE-45B1-BEC0-4269BCD05EB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98F976-9AA8-4878-81F8-480815372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CE4ABD-6330-4071-AA05-2693CD2B8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D448-3BD4-4570-AA67-CED267CB2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29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60DDC-6A63-47C1-830C-CF5A42C89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66FA7-38E6-4D57-A43D-5FAFCE064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650-CACE-45B1-BEC0-4269BCD05EB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359EC5-D416-4E24-949E-C573C9548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98AC08-D2BA-4FD6-A10E-8D444E421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D448-3BD4-4570-AA67-CED267CB2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12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3DD9C8-4AE0-4ABA-A6B1-CC10A1B31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650-CACE-45B1-BEC0-4269BCD05EB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81442C-1599-4A84-AE9D-F4AD5438C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9177A-62DE-4299-8469-5283C76A5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D448-3BD4-4570-AA67-CED267CB2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77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0FD71-FB08-47CB-8C08-41A6E2F90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85ADE-D607-4E42-9A22-A3BA1DD91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14C642-D372-4756-95DB-7C724B919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FD725-698E-41F0-9EDA-23EE85924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650-CACE-45B1-BEC0-4269BCD05EB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221F89-11C2-4DCC-97EA-BFA3D24CE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6EA286-DA72-44C0-A3B0-3815BD39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D448-3BD4-4570-AA67-CED267CB2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29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16134-F6FB-16D6-072B-BDD674789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A0EEC-861A-7E03-B9E3-1D1905438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D9544-A904-681B-A54C-8E897E624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4DF17-B8D9-4760-F181-B75CC729C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95F1B-2FEC-1F74-782D-C2EB9CC3C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99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B42C6-02A4-4367-B70B-7316106E6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6468B8-CF8C-4837-B10B-86A1EE4A0A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2AEFC0-AA0B-4A69-9310-D09590C61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41009-FAF7-48EC-A984-9825BF729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650-CACE-45B1-BEC0-4269BCD05EB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CD089-47DE-4907-ACB3-099568E5D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D7E101-8A00-4633-BC40-7DE2BABE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D448-3BD4-4570-AA67-CED267CB2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16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4CD45-F270-43CD-B134-E2EF61A17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6458D-FBDF-4B63-A878-947E88AC0A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C34D3-E634-4540-926E-D41D99EAF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650-CACE-45B1-BEC0-4269BCD05EB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C4225-0AFF-4CC1-A198-3AD114B7D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6725E-6158-46A0-9105-952D85C41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D448-3BD4-4570-AA67-CED267CB2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66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EE4F1C-529B-41C7-BED7-BF78BE14DA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82273-CDEE-443A-834F-4E46D2033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25626-2169-4AF3-909C-C162CAA91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650-CACE-45B1-BEC0-4269BCD05EB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C617B-261C-4831-B441-575994B4D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773CE-2C2C-4E46-A956-979EF047B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D448-3BD4-4570-AA67-CED267CB2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741F2-3A94-DCA4-8A5C-4178B3ECE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FBE97-6F81-381E-5352-2A6DCC950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5959D-0392-A894-EB17-40CE7499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D56FD-DBA2-48AE-054D-39430034A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3C2A0-E1A8-E8F6-7825-8672F5BA3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10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5799D-4A62-CFF6-1D8E-3681B13A3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6AB65-5335-92F0-4F99-F79B70CC4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8A7D2-BC68-CC4C-582B-21AAB23D8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284E8-E519-D79B-41FF-C5D6B8903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45E83-C20C-EEBC-6196-E5E6016C4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6C07F4-92FB-CFD5-8DF7-D09F75C21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11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AB4E-920D-C448-37D8-0C13FEE83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EC00F1-4BEA-56EE-F09F-54DEBB8EE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32B138-F7B8-14CB-86D4-BB3C83EA7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1D5BED-4CAD-C8DA-C29D-3F91C8229E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4F4988-327A-6D80-D48B-2BA6E0233A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8F9281-CED9-649D-7C59-5B7A7535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3942B-CCE0-AE36-D98E-09604774C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E9496A-C812-BB5F-F97C-E868BBD0D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17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80F3B-B2A9-443B-D2C3-95751C610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13E767-208F-4821-2BE6-853DFDCF8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B9984E-D66E-926F-F852-E54C90F35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F34F9-9469-CFA0-2F3D-613F8BCFE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06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D200BC-1AB5-B509-0165-3F08D0965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05F485-0A05-2507-ACF6-A0ECE7ED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B8137-6C8C-75DC-595A-5F86DA9A0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93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3789B-2EE5-C613-F286-D16072988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62183-AA84-8F05-4A4A-7D29B2A4D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1D217F-F0D0-C0B3-6251-113D7C994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2ED75-1DD6-CEF6-707A-AE3F6F781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583A2-DBED-50BE-3CD2-C6038E71D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383CFA-163B-8376-010E-43EDA5C40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32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5707F-117F-8908-E0F1-6AAF8A942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0723C1-ABEA-9491-D622-76B304C71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3D1DE3-92FA-0475-846A-DD79B219A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3F3B3-A05D-1925-D12D-34E1040AF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6987BC-8A00-42D6-FBC2-23EB98226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683CD0-2A64-1CDE-A748-AB6E23FD9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21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32B63B-3E3D-051D-7044-E4DABA07E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D7D6C-85A4-35AA-9C6E-B9F69620E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993F3-FF8C-0535-FC39-1EBC5581D1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C54E3-9477-364C-B00F-FFE90C7BBEB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E895D-0C85-C42A-6BE3-D29B7BE8C5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F19C1-ED0D-0483-16FB-93C4028EC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BFC78-34A5-614E-B518-20A73AF61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0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AB0C01-EAF6-44EC-86AC-87FAFEED6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B4A20-2E26-4FA3-8B74-E899063F7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B1B60-58AE-4983-AC65-57476ED7C5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DF650-CACE-45B1-BEC0-4269BCD05EBA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56054-87B6-4AC9-9013-F632D8A7E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C5BD6-F6AB-436C-A743-94C5DA2CE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4D448-3BD4-4570-AA67-CED267CB2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83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ightning Talks&#10;Monday, November 14 at 2pm">
            <a:extLst>
              <a:ext uri="{FF2B5EF4-FFF2-40B4-BE49-F238E27FC236}">
                <a16:creationId xmlns:a16="http://schemas.microsoft.com/office/drawing/2014/main" id="{30EB2A59-EAFA-3AE6-84F9-8B41F619C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579" y="0"/>
            <a:ext cx="9608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3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CC668114-1F00-4145-A4A9-E4C49373A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r="12174"/>
          <a:stretch/>
        </p:blipFill>
        <p:spPr bwMode="auto">
          <a:xfrm>
            <a:off x="-6" y="10"/>
            <a:ext cx="7642746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565E6E-4A84-4F27-B9E5-90946B965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52624"/>
            <a:ext cx="2112264" cy="1920240"/>
          </a:xfrm>
        </p:spPr>
        <p:txBody>
          <a:bodyPr>
            <a:normAutofit/>
          </a:bodyPr>
          <a:lstStyle/>
          <a:p>
            <a:r>
              <a:rPr lang="en-US" sz="2400" b="1" dirty="0"/>
              <a:t>Taxonomy of </a:t>
            </a:r>
            <a:r>
              <a:rPr lang="en-US" sz="2400" b="1" i="1" dirty="0" err="1"/>
              <a:t>Planchonella</a:t>
            </a:r>
            <a:r>
              <a:rPr lang="en-US" sz="2400" b="1" i="1" dirty="0"/>
              <a:t> </a:t>
            </a:r>
            <a:r>
              <a:rPr lang="en-US" sz="2400" b="1" i="1" dirty="0" err="1"/>
              <a:t>sandwicensis</a:t>
            </a:r>
            <a:endParaRPr lang="en-US" sz="2400" b="1" i="1" dirty="0"/>
          </a:p>
        </p:txBody>
      </p:sp>
      <p:pic>
        <p:nvPicPr>
          <p:cNvPr id="18" name="Picture 12">
            <a:extLst>
              <a:ext uri="{FF2B5EF4-FFF2-40B4-BE49-F238E27FC236}">
                <a16:creationId xmlns:a16="http://schemas.microsoft.com/office/drawing/2014/main" id="{AD2E9628-210F-4FCE-A455-C7E9AFF7F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1" r="1" b="25015"/>
          <a:stretch/>
        </p:blipFill>
        <p:spPr bwMode="auto">
          <a:xfrm>
            <a:off x="7720049" y="10"/>
            <a:ext cx="4471952" cy="22402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370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070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96ED3-1A1F-40B8-96EC-F92C25A4F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992" y="4151376"/>
            <a:ext cx="3319272" cy="1920240"/>
          </a:xfrm>
        </p:spPr>
        <p:txBody>
          <a:bodyPr anchor="ctr"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sz="1800" dirty="0"/>
              <a:t>Is </a:t>
            </a:r>
            <a:r>
              <a:rPr lang="en-US" sz="1800" i="1" dirty="0" err="1"/>
              <a:t>Planchonella</a:t>
            </a:r>
            <a:r>
              <a:rPr lang="en-US" sz="1800" dirty="0"/>
              <a:t> in Hawaii composed of one or more species?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What are boundaries between species?</a:t>
            </a:r>
          </a:p>
        </p:txBody>
      </p:sp>
      <p:pic>
        <p:nvPicPr>
          <p:cNvPr id="6" name="Picture 16">
            <a:extLst>
              <a:ext uri="{FF2B5EF4-FFF2-40B4-BE49-F238E27FC236}">
                <a16:creationId xmlns:a16="http://schemas.microsoft.com/office/drawing/2014/main" id="{BF2E62B9-B0A1-4A47-B81B-3A552200FD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8" r="1" b="24987"/>
          <a:stretch/>
        </p:blipFill>
        <p:spPr bwMode="auto">
          <a:xfrm>
            <a:off x="7720049" y="2308860"/>
            <a:ext cx="4471952" cy="22402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098278D-614E-45CF-837E-0BCA67546B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5" r="1" b="17321"/>
          <a:stretch/>
        </p:blipFill>
        <p:spPr bwMode="auto">
          <a:xfrm>
            <a:off x="7720049" y="4617720"/>
            <a:ext cx="4471957" cy="22402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536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1C0C26F-8EE5-4F9B-A0CA-E4ED615CD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4" r="27668"/>
          <a:stretch/>
        </p:blipFill>
        <p:spPr bwMode="auto">
          <a:xfrm>
            <a:off x="192528" y="171716"/>
            <a:ext cx="3793268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No photo description available.">
            <a:extLst>
              <a:ext uri="{FF2B5EF4-FFF2-40B4-BE49-F238E27FC236}">
                <a16:creationId xmlns:a16="http://schemas.microsoft.com/office/drawing/2014/main" id="{23A5B2B9-AB05-49F2-8EE6-BB1BA037B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9" r="7255" b="-3"/>
          <a:stretch/>
        </p:blipFill>
        <p:spPr bwMode="auto">
          <a:xfrm>
            <a:off x="4184538" y="171716"/>
            <a:ext cx="3822924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public.boxcloud.com/api/2.0/internal_files/35095475659/versions/34480968721/representations/jpg_paged_2048x2048/content/1.jpg?access_token=1!5TppI8GOFZ4KHmh6ICxlcvUfmer8OqzXgkZFkeY0ReX_4MnlwNtKLdOG5C6JOq9sJIQG-1AiDGWxVUmy_TAYjhRs-1lzHiHVpL_hGnSnrRLWD5HQtlj0SkAXvky7GjnPwlXXxYBp1HVDt2iBBYMNtj8Mm9CfPi476bTKwsNs-uUoho6Bt7NevWxFrswvWdXteP0sa7_r4yp0U9O8VdoUwXLf_LDtCEEqCptQ1mSw-NfleJ4MQd_6YQLzs8QpVpoTMCbhoqqZAXeBn_g_wosPmx6LzH6xBA7-t47nUYSiy2vm_joYFQvSURME6Tp17iMv9X3hrmIYSZnkCZXhtOKHhxl7SwPPPpLEOeS0txtlgiWgot8LJJYby8yHFtCVLnYSpwvT5LYOcKodp7g7CZ9GHXesEOF0CBTyES7TALXOggtYoBOXx_zHMTIO6_CojJQxssb6eka0IGXa4nzPXaY84I_de8UjBNZZi-Z4KuZh7DH87LaLvAGvmyoeWU8.&amp;box_client_name=box-content-preview&amp;box_client_version=1.49.0">
            <a:extLst>
              <a:ext uri="{FF2B5EF4-FFF2-40B4-BE49-F238E27FC236}">
                <a16:creationId xmlns:a16="http://schemas.microsoft.com/office/drawing/2014/main" id="{0E5EC916-D6E8-4156-AB96-3E7C9C7DD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" r="15032" b="-3"/>
          <a:stretch/>
        </p:blipFill>
        <p:spPr bwMode="auto">
          <a:xfrm>
            <a:off x="8188032" y="171716"/>
            <a:ext cx="3799007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911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0A8DB5-FACB-425B-8AC1-E806232F80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38" b="25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71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96" y="3606338"/>
            <a:ext cx="6400999" cy="2622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96" y="249925"/>
            <a:ext cx="6340119" cy="30017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0ADB75-5317-4365-A9EB-927840A6E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106" y="0"/>
            <a:ext cx="5173980" cy="677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95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392" y="230696"/>
            <a:ext cx="4341830" cy="5501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502" y="230696"/>
            <a:ext cx="4790106" cy="55015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6323A0-ACF4-48D2-82D0-FEAA2236989F}"/>
              </a:ext>
            </a:extLst>
          </p:cNvPr>
          <p:cNvSpPr txBox="1"/>
          <p:nvPr/>
        </p:nvSpPr>
        <p:spPr>
          <a:xfrm>
            <a:off x="1007165" y="5830957"/>
            <a:ext cx="4125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Planchonella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sandwicensis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71F00-503F-4FC6-BB50-FACEB43FA74F}"/>
              </a:ext>
            </a:extLst>
          </p:cNvPr>
          <p:cNvSpPr txBox="1"/>
          <p:nvPr/>
        </p:nvSpPr>
        <p:spPr>
          <a:xfrm>
            <a:off x="6273502" y="5830957"/>
            <a:ext cx="3790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Planchonella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spathulata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94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earing sunglasses&#10;&#10;Description automatically generated with low confidence">
            <a:extLst>
              <a:ext uri="{FF2B5EF4-FFF2-40B4-BE49-F238E27FC236}">
                <a16:creationId xmlns:a16="http://schemas.microsoft.com/office/drawing/2014/main" id="{485DA96F-9460-4FBD-B666-494EBE9A5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-2"/>
            <a:ext cx="9144000" cy="6858001"/>
          </a:xfrm>
          <a:prstGeom prst="rect">
            <a:avLst/>
          </a:prstGeom>
        </p:spPr>
      </p:pic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78E0AAB-85B9-4C89-84BA-A12DE1A1A6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2"/>
            <a:ext cx="5491012" cy="4118259"/>
          </a:xfrm>
        </p:spPr>
      </p:pic>
    </p:spTree>
    <p:extLst>
      <p:ext uri="{BB962C8B-B14F-4D97-AF65-F5344CB8AC3E}">
        <p14:creationId xmlns:p14="http://schemas.microsoft.com/office/powerpoint/2010/main" val="2451858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DCC417-E4FD-4628-8746-C8B117BAA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24" y="-1"/>
            <a:ext cx="448324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698B7F-6D83-4E28-959C-44BA9D910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545" y="3918258"/>
            <a:ext cx="6038850" cy="2733675"/>
          </a:xfrm>
          <a:prstGeom prst="rect">
            <a:avLst/>
          </a:prstGeom>
        </p:spPr>
      </p:pic>
      <p:pic>
        <p:nvPicPr>
          <p:cNvPr id="15" name="Content Placeholder 14" descr="A hand holding a strawberry&#10;&#10;Description automatically generated">
            <a:extLst>
              <a:ext uri="{FF2B5EF4-FFF2-40B4-BE49-F238E27FC236}">
                <a16:creationId xmlns:a16="http://schemas.microsoft.com/office/drawing/2014/main" id="{D9D7A9A0-22DD-42A4-B4BC-BE8728779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099" y="44353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841118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waiian Islands">
            <a:extLst>
              <a:ext uri="{FF2B5EF4-FFF2-40B4-BE49-F238E27FC236}">
                <a16:creationId xmlns:a16="http://schemas.microsoft.com/office/drawing/2014/main" id="{452FDB70-F3AC-488C-877C-12A34A238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8240"/>
            <a:ext cx="12674786" cy="985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B28E09-735A-4813-A846-365A7CAD1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890" y="3614351"/>
            <a:ext cx="2922637" cy="273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30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B0EC3-9EBB-4074-913D-3F089D560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AD127-8D0A-4E12-8899-4B4AF9360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531" y="1346310"/>
            <a:ext cx="4490025" cy="4351338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Campbell University Faculty Summer Research Grant</a:t>
            </a:r>
          </a:p>
          <a:p>
            <a:r>
              <a:rPr lang="en-US" sz="1600" dirty="0">
                <a:solidFill>
                  <a:schemeClr val="bg1"/>
                </a:solidFill>
              </a:rPr>
              <a:t>Campbell University Global Engagement Office</a:t>
            </a:r>
          </a:p>
        </p:txBody>
      </p:sp>
      <p:pic>
        <p:nvPicPr>
          <p:cNvPr id="8194" name="Picture 2" descr="Plant Extinction Prevention Program – Maui Forest Bird Recovery Project">
            <a:extLst>
              <a:ext uri="{FF2B5EF4-FFF2-40B4-BE49-F238E27FC236}">
                <a16:creationId xmlns:a16="http://schemas.microsoft.com/office/drawing/2014/main" id="{B9CEF91D-F710-446F-8B1F-D2D9B4C14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519" y="500460"/>
            <a:ext cx="3312568" cy="180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ivision of Forestry and Wildlife">
            <a:extLst>
              <a:ext uri="{FF2B5EF4-FFF2-40B4-BE49-F238E27FC236}">
                <a16:creationId xmlns:a16="http://schemas.microsoft.com/office/drawing/2014/main" id="{DE7FB114-D0B4-4C18-B2E6-DE62AD038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844" y="2693386"/>
            <a:ext cx="2864413" cy="151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Bishop Museum | U.S. Fish &amp; Wildlife Service">
            <a:extLst>
              <a:ext uri="{FF2B5EF4-FFF2-40B4-BE49-F238E27FC236}">
                <a16:creationId xmlns:a16="http://schemas.microsoft.com/office/drawing/2014/main" id="{39F5E45D-07BC-43C6-8181-3F0D5199F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087" y="4614465"/>
            <a:ext cx="22860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National Tropical Botanical Garden - GuideStar Profile">
            <a:extLst>
              <a:ext uri="{FF2B5EF4-FFF2-40B4-BE49-F238E27FC236}">
                <a16:creationId xmlns:a16="http://schemas.microsoft.com/office/drawing/2014/main" id="{FD458659-7404-4327-B651-C9560F116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70" y="68103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Swedish Museum of Natural History - Wikipedia">
            <a:extLst>
              <a:ext uri="{FF2B5EF4-FFF2-40B4-BE49-F238E27FC236}">
                <a16:creationId xmlns:a16="http://schemas.microsoft.com/office/drawing/2014/main" id="{8437F748-1511-4707-9131-7A2304412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834" y="3116969"/>
            <a:ext cx="2470547" cy="21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The Nature Conservancy | Tug Hill Tomorrow Land Trust">
            <a:extLst>
              <a:ext uri="{FF2B5EF4-FFF2-40B4-BE49-F238E27FC236}">
                <a16:creationId xmlns:a16="http://schemas.microsoft.com/office/drawing/2014/main" id="{418243A1-6AEC-443B-BCAB-FFC68E5DF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31" y="5457546"/>
            <a:ext cx="39814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12AE77B-34B7-421E-A557-77921D437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13" y="2307658"/>
            <a:ext cx="5139463" cy="385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393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. Chris Havran, Biological Sciences">
            <a:extLst>
              <a:ext uri="{FF2B5EF4-FFF2-40B4-BE49-F238E27FC236}">
                <a16:creationId xmlns:a16="http://schemas.microsoft.com/office/drawing/2014/main" id="{B198CEB8-84F1-2ABF-DD39-019D98436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579" y="0"/>
            <a:ext cx="9608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00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May be an image of nature">
            <a:extLst>
              <a:ext uri="{FF2B5EF4-FFF2-40B4-BE49-F238E27FC236}">
                <a16:creationId xmlns:a16="http://schemas.microsoft.com/office/drawing/2014/main" id="{6AFBCF97-338C-4B0B-8FF3-DDBF3B666B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9091" r="34285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9B0172-E4D1-4ECF-98DB-A2EC8E8A62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4800" dirty="0"/>
              <a:t>Conservation of Native Hawaiian Plants</a:t>
            </a:r>
            <a:br>
              <a:rPr lang="en-US" sz="4800" dirty="0"/>
            </a:br>
            <a:r>
              <a:rPr lang="en-US" sz="4800" dirty="0"/>
              <a:t/>
            </a:r>
            <a:br>
              <a:rPr lang="en-US" sz="4800" dirty="0"/>
            </a:br>
            <a:r>
              <a:rPr lang="en-US" sz="3100" dirty="0"/>
              <a:t>Wiggins Memorial Library </a:t>
            </a:r>
            <a:r>
              <a:rPr lang="en-US" sz="3100" dirty="0" err="1"/>
              <a:t>lightning</a:t>
            </a:r>
            <a:r>
              <a:rPr lang="en-US" sz="3100" b="1" dirty="0" err="1"/>
              <a:t>talks</a:t>
            </a:r>
            <a:endParaRPr lang="en-US" sz="31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A81DBB-E7FE-4A09-9BEB-4796011C94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/>
              <a:t>J. Christopher Havran</a:t>
            </a:r>
          </a:p>
          <a:p>
            <a:pPr algn="l"/>
            <a:r>
              <a:rPr lang="en-US" sz="2000"/>
              <a:t>Department of Biological Sciences</a:t>
            </a:r>
          </a:p>
          <a:p>
            <a:pPr algn="l"/>
            <a:r>
              <a:rPr lang="en-US" sz="2000"/>
              <a:t>Campbell University</a:t>
            </a: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409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waiian Islands">
            <a:extLst>
              <a:ext uri="{FF2B5EF4-FFF2-40B4-BE49-F238E27FC236}">
                <a16:creationId xmlns:a16="http://schemas.microsoft.com/office/drawing/2014/main" id="{452FDB70-F3AC-488C-877C-12A34A238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8240"/>
            <a:ext cx="12674786" cy="985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B28E09-735A-4813-A846-365A7CAD1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890" y="3614351"/>
            <a:ext cx="2922637" cy="273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43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30" name="Rectangle 3129">
            <a:extLst>
              <a:ext uri="{FF2B5EF4-FFF2-40B4-BE49-F238E27FC236}">
                <a16:creationId xmlns:a16="http://schemas.microsoft.com/office/drawing/2014/main" id="{72A4EC06-1934-41CA-947A-1A2AD66340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Alakai Swamp Trail is one of the very best things to do in Kauai">
            <a:extLst>
              <a:ext uri="{FF2B5EF4-FFF2-40B4-BE49-F238E27FC236}">
                <a16:creationId xmlns:a16="http://schemas.microsoft.com/office/drawing/2014/main" id="{B749A5A9-42F6-4005-A715-9F659873B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5" r="2" b="2"/>
          <a:stretch/>
        </p:blipFill>
        <p:spPr bwMode="auto">
          <a:xfrm>
            <a:off x="2295" y="10"/>
            <a:ext cx="7493441" cy="451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nsects of the Hawaiian Tropical Dry Forests">
            <a:extLst>
              <a:ext uri="{FF2B5EF4-FFF2-40B4-BE49-F238E27FC236}">
                <a16:creationId xmlns:a16="http://schemas.microsoft.com/office/drawing/2014/main" id="{8ABACD9C-2DE5-49FD-994D-F6B06D0086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7" r="21341" b="-2"/>
          <a:stretch/>
        </p:blipFill>
        <p:spPr bwMode="auto">
          <a:xfrm>
            <a:off x="7581163" y="-1"/>
            <a:ext cx="4607118" cy="218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aunakea | Go Hawaii">
            <a:extLst>
              <a:ext uri="{FF2B5EF4-FFF2-40B4-BE49-F238E27FC236}">
                <a16:creationId xmlns:a16="http://schemas.microsoft.com/office/drawing/2014/main" id="{82C4F3B1-5FF9-4248-B102-228AD8AB1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17" r="2" b="2"/>
          <a:stretch/>
        </p:blipFill>
        <p:spPr bwMode="auto">
          <a:xfrm>
            <a:off x="7581165" y="2274491"/>
            <a:ext cx="4601105" cy="224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aena Point Guided Hike &amp; Coastal Restoration in Oahu - travel2change">
            <a:extLst>
              <a:ext uri="{FF2B5EF4-FFF2-40B4-BE49-F238E27FC236}">
                <a16:creationId xmlns:a16="http://schemas.microsoft.com/office/drawing/2014/main" id="{D42D8432-1F6B-4B21-9904-3181B67B6D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5" r="5" b="5"/>
          <a:stretch/>
        </p:blipFill>
        <p:spPr bwMode="auto">
          <a:xfrm>
            <a:off x="-3717" y="4607392"/>
            <a:ext cx="3707011" cy="225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what does a'a mean | Lovingthebigisland's Weblog">
            <a:extLst>
              <a:ext uri="{FF2B5EF4-FFF2-40B4-BE49-F238E27FC236}">
                <a16:creationId xmlns:a16="http://schemas.microsoft.com/office/drawing/2014/main" id="{E96B2B02-2AF6-43FA-8414-EB0287482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2" r="-5" b="-5"/>
          <a:stretch/>
        </p:blipFill>
        <p:spPr bwMode="auto">
          <a:xfrm>
            <a:off x="3794735" y="4607393"/>
            <a:ext cx="3694988" cy="225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hea trail covered in clouds on Kauai Island Hawaii Photography by Kristin  Greenwood | Saatchi Art">
            <a:extLst>
              <a:ext uri="{FF2B5EF4-FFF2-40B4-BE49-F238E27FC236}">
                <a16:creationId xmlns:a16="http://schemas.microsoft.com/office/drawing/2014/main" id="{9DE5E026-A2F4-43CD-BFD1-F73A4F9612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0" r="2" b="21370"/>
          <a:stretch/>
        </p:blipFill>
        <p:spPr bwMode="auto">
          <a:xfrm>
            <a:off x="7581164" y="4607392"/>
            <a:ext cx="4595097" cy="225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120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3" name="Rectangle 4112">
            <a:extLst>
              <a:ext uri="{FF2B5EF4-FFF2-40B4-BE49-F238E27FC236}">
                <a16:creationId xmlns:a16="http://schemas.microsoft.com/office/drawing/2014/main" id="{E6F01E9F-6B0E-4CF9-87AF-27ECD8D460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4" name="Picture 8" descr="Achatinella - Wikipedia">
            <a:extLst>
              <a:ext uri="{FF2B5EF4-FFF2-40B4-BE49-F238E27FC236}">
                <a16:creationId xmlns:a16="http://schemas.microsoft.com/office/drawing/2014/main" id="{F556FE80-2CCA-49D4-874A-1460E6B9C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4" r="3" b="14507"/>
          <a:stretch/>
        </p:blipFill>
        <p:spPr bwMode="auto">
          <a:xfrm>
            <a:off x="20" y="10"/>
            <a:ext cx="4635480" cy="342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awaiian lobelioids - Wikipedia">
            <a:extLst>
              <a:ext uri="{FF2B5EF4-FFF2-40B4-BE49-F238E27FC236}">
                <a16:creationId xmlns:a16="http://schemas.microsoft.com/office/drawing/2014/main" id="{66C04CD1-1544-41BB-9BCF-51F6C194E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4823"/>
          <a:stretch/>
        </p:blipFill>
        <p:spPr bwMode="auto">
          <a:xfrm>
            <a:off x="20" y="3548987"/>
            <a:ext cx="4635480" cy="330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upload.wikimedia.org/wikipedia/commons/d/d9/Iiwi.j...">
            <a:extLst>
              <a:ext uri="{FF2B5EF4-FFF2-40B4-BE49-F238E27FC236}">
                <a16:creationId xmlns:a16="http://schemas.microsoft.com/office/drawing/2014/main" id="{F7E28B34-5B43-41FB-81B5-6E27BDEBAD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7" r="2" b="2"/>
          <a:stretch/>
        </p:blipFill>
        <p:spPr bwMode="auto">
          <a:xfrm>
            <a:off x="4738959" y="10"/>
            <a:ext cx="7453039" cy="442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he Fight To Save A Sacred Owl In West Oahu - Honolulu Civil Beat">
            <a:extLst>
              <a:ext uri="{FF2B5EF4-FFF2-40B4-BE49-F238E27FC236}">
                <a16:creationId xmlns:a16="http://schemas.microsoft.com/office/drawing/2014/main" id="{1C1B994C-E955-47AE-A8F9-56E3DEE33D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8" r="15421" b="-1"/>
          <a:stretch/>
        </p:blipFill>
        <p:spPr bwMode="auto">
          <a:xfrm>
            <a:off x="4735912" y="4526276"/>
            <a:ext cx="2430949" cy="233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Blooming Hawaiian silversword. Photo courtesy of: Paul Krushelnycky.">
            <a:extLst>
              <a:ext uri="{FF2B5EF4-FFF2-40B4-BE49-F238E27FC236}">
                <a16:creationId xmlns:a16="http://schemas.microsoft.com/office/drawing/2014/main" id="{C6EAEBD0-8C94-4578-857B-A2D864018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9" r="6" b="9357"/>
          <a:stretch/>
        </p:blipFill>
        <p:spPr bwMode="auto">
          <a:xfrm>
            <a:off x="7267272" y="4526276"/>
            <a:ext cx="2412157" cy="233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ould a Gene Bank Save Endangered Plants From Extinction? - Atlas Obscura">
            <a:extLst>
              <a:ext uri="{FF2B5EF4-FFF2-40B4-BE49-F238E27FC236}">
                <a16:creationId xmlns:a16="http://schemas.microsoft.com/office/drawing/2014/main" id="{4A3664B8-9C49-4C05-850D-E678CA8DE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" b="3328"/>
          <a:stretch/>
        </p:blipFill>
        <p:spPr bwMode="auto">
          <a:xfrm>
            <a:off x="9779836" y="4526274"/>
            <a:ext cx="2412157" cy="233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956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CB55C-24F9-4605-8C1D-58213A2A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F81D3-D14B-43EC-B4BF-281A397C4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A08-003">
            <a:extLst>
              <a:ext uri="{FF2B5EF4-FFF2-40B4-BE49-F238E27FC236}">
                <a16:creationId xmlns:a16="http://schemas.microsoft.com/office/drawing/2014/main" id="{F182527A-087B-48B9-9DDF-8FF071938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642" y="-842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529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4FA81-7F0B-40BB-9281-C9405EC97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43940-9BDB-4174-9D60-30501F439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47A05A-07EA-4D14-B217-AD97A8378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287" y="0"/>
            <a:ext cx="9025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27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3E6D98D1-761A-4B7F-94A9-45DD7620D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2701"/>
          <a:stretch/>
        </p:blipFill>
        <p:spPr bwMode="auto">
          <a:xfrm>
            <a:off x="20" y="10"/>
            <a:ext cx="76427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Rectangle 5128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50A1F9-A578-43D5-9902-8DC3B2EED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52624"/>
            <a:ext cx="2112264" cy="1920240"/>
          </a:xfrm>
        </p:spPr>
        <p:txBody>
          <a:bodyPr>
            <a:normAutofit/>
          </a:bodyPr>
          <a:lstStyle/>
          <a:p>
            <a:r>
              <a:rPr lang="en-US" sz="2400" b="1"/>
              <a:t>How I help to conserve native Hawaiian Plants</a:t>
            </a:r>
          </a:p>
        </p:txBody>
      </p:sp>
      <p:pic>
        <p:nvPicPr>
          <p:cNvPr id="5" name="Picture 4" descr="A picture containing outdoor, web, outdoor object&#10;&#10;Description automatically generated">
            <a:extLst>
              <a:ext uri="{FF2B5EF4-FFF2-40B4-BE49-F238E27FC236}">
                <a16:creationId xmlns:a16="http://schemas.microsoft.com/office/drawing/2014/main" id="{0346ACA3-90D9-425A-A1B8-0FD5056A2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0" r="49529" b="3"/>
          <a:stretch/>
        </p:blipFill>
        <p:spPr>
          <a:xfrm rot="5400000">
            <a:off x="8835885" y="-1115836"/>
            <a:ext cx="2240280" cy="4471952"/>
          </a:xfrm>
          <a:prstGeom prst="rect">
            <a:avLst/>
          </a:prstGeom>
        </p:spPr>
      </p:pic>
      <p:sp>
        <p:nvSpPr>
          <p:cNvPr id="5131" name="Rectangle 5130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370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070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45906-8CB1-4F9E-B132-2E859952E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992" y="4151376"/>
            <a:ext cx="3319272" cy="19202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700" b="1" dirty="0"/>
              <a:t>Resolving the identity of historically confusing plants:</a:t>
            </a:r>
          </a:p>
          <a:p>
            <a:endParaRPr lang="en-US" sz="1700" b="1" dirty="0"/>
          </a:p>
          <a:p>
            <a:r>
              <a:rPr lang="en-US" sz="1700" b="1" i="1" dirty="0" err="1"/>
              <a:t>Planchonella</a:t>
            </a:r>
            <a:r>
              <a:rPr lang="en-US" sz="1700" b="1" dirty="0"/>
              <a:t> (</a:t>
            </a:r>
            <a:r>
              <a:rPr lang="en-US" sz="1700" b="1" dirty="0" err="1"/>
              <a:t>Sapotaceae</a:t>
            </a:r>
            <a:r>
              <a:rPr lang="en-US" sz="1700" b="1" dirty="0"/>
              <a:t>)</a:t>
            </a:r>
          </a:p>
          <a:p>
            <a:r>
              <a:rPr lang="en-US" sz="1700" b="1" i="1" dirty="0" err="1"/>
              <a:t>Isodendrion</a:t>
            </a:r>
            <a:r>
              <a:rPr lang="en-US" sz="1700" b="1" dirty="0"/>
              <a:t> (</a:t>
            </a:r>
            <a:r>
              <a:rPr lang="en-US" sz="1700" b="1" dirty="0" err="1"/>
              <a:t>Violaceae</a:t>
            </a:r>
            <a:r>
              <a:rPr lang="en-US" sz="1700" b="1" dirty="0"/>
              <a:t>)</a:t>
            </a:r>
          </a:p>
        </p:txBody>
      </p:sp>
      <p:pic>
        <p:nvPicPr>
          <p:cNvPr id="5122" name="Picture 2" descr="A close up of a bug&#10;&#10;Description automatically generated with low confidence">
            <a:extLst>
              <a:ext uri="{FF2B5EF4-FFF2-40B4-BE49-F238E27FC236}">
                <a16:creationId xmlns:a16="http://schemas.microsoft.com/office/drawing/2014/main" id="{6CA5B6E0-120A-4B3A-B198-BB9615B84C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9" r="3" b="26110"/>
          <a:stretch/>
        </p:blipFill>
        <p:spPr bwMode="auto">
          <a:xfrm>
            <a:off x="7720049" y="2308860"/>
            <a:ext cx="447195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photo description available.">
            <a:extLst>
              <a:ext uri="{FF2B5EF4-FFF2-40B4-BE49-F238E27FC236}">
                <a16:creationId xmlns:a16="http://schemas.microsoft.com/office/drawing/2014/main" id="{20196D98-5910-40DD-B123-18FA81B68D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44" r="1" b="2662"/>
          <a:stretch/>
        </p:blipFill>
        <p:spPr bwMode="auto">
          <a:xfrm>
            <a:off x="7720049" y="4617720"/>
            <a:ext cx="4471957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45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82</Words>
  <Application>Microsoft Office PowerPoint</Application>
  <PresentationFormat>Widescreen</PresentationFormat>
  <Paragraphs>17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3_Office Theme</vt:lpstr>
      <vt:lpstr>PowerPoint Presentation</vt:lpstr>
      <vt:lpstr>PowerPoint Presentation</vt:lpstr>
      <vt:lpstr>Conservation of Native Hawaiian Plants  Wiggins Memorial Library lightningtalks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I help to conserve native Hawaiian Plants</vt:lpstr>
      <vt:lpstr>Taxonomy of Planchonella sandwicensis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Dobbins, Elizabeth</dc:creator>
  <cp:lastModifiedBy>Wong, Siuki</cp:lastModifiedBy>
  <cp:revision>5</cp:revision>
  <dcterms:created xsi:type="dcterms:W3CDTF">2022-10-25T21:01:06Z</dcterms:created>
  <dcterms:modified xsi:type="dcterms:W3CDTF">2022-11-30T21:57:08Z</dcterms:modified>
</cp:coreProperties>
</file>